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92" r:id="rId2"/>
    <p:sldId id="373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72" r:id="rId15"/>
    <p:sldId id="322" r:id="rId16"/>
    <p:sldId id="281" r:id="rId17"/>
    <p:sldId id="323" r:id="rId18"/>
    <p:sldId id="337" r:id="rId19"/>
    <p:sldId id="279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93" r:id="rId29"/>
    <p:sldId id="294" r:id="rId30"/>
    <p:sldId id="295" r:id="rId31"/>
    <p:sldId id="296" r:id="rId32"/>
    <p:sldId id="265" r:id="rId33"/>
    <p:sldId id="297" r:id="rId34"/>
    <p:sldId id="298" r:id="rId35"/>
    <p:sldId id="299" r:id="rId36"/>
    <p:sldId id="300" r:id="rId37"/>
    <p:sldId id="371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05" r:id="rId72"/>
    <p:sldId id="306" r:id="rId73"/>
    <p:sldId id="307" r:id="rId74"/>
    <p:sldId id="308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61 h 4320"/>
                <a:gd name="T2" fmla="*/ 1737 w 1737"/>
                <a:gd name="T3" fmla="*/ 4372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6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45 h 4320"/>
                <a:gd name="T2" fmla="*/ 1737 w 1737"/>
                <a:gd name="T3" fmla="*/ 4356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45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066 h 4420"/>
                <a:gd name="T2" fmla="*/ 1739 w 1739"/>
                <a:gd name="T3" fmla="*/ 4071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066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82 h 4338"/>
                <a:gd name="T4" fmla="*/ 2080 w 2080"/>
                <a:gd name="T5" fmla="*/ 428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40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40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366A-1C08-4126-BE03-E7488CF58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57235-5F92-4534-BE45-576E0169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9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FEB55-2E15-4929-AC81-6E7BDC744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1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DD50-7ADF-4A8B-87F6-D539AFA46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9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8581-014B-42CF-854B-46CF7AA40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998A3-40D3-43B5-B530-EE61E9050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DEC5-B969-4812-85F6-1C9AD40EE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36FA-9624-45D0-B41A-0E136DDF8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7DCE7-E489-42DA-ADF3-0CB0F3641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C88FB-DC09-4CCF-B7A7-579915D71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9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550E0-462D-4627-A7B7-4A161183F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61 h 4320"/>
                <a:gd name="T2" fmla="*/ 1737 w 1737"/>
                <a:gd name="T3" fmla="*/ 4372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6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45 h 4320"/>
                <a:gd name="T2" fmla="*/ 1737 w 1737"/>
                <a:gd name="T3" fmla="*/ 4356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45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066 h 4420"/>
                <a:gd name="T2" fmla="*/ 1739 w 1739"/>
                <a:gd name="T3" fmla="*/ 4071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066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82 h 4338"/>
                <a:gd name="T4" fmla="*/ 2080 w 2080"/>
                <a:gd name="T5" fmla="*/ 428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5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5736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6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6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7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7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7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737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7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7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7C27069-9D6F-4D0F-93C6-6A1972155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9144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Mastering NT Greek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00800" cy="4038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15.  First Aorist Verbs</a:t>
            </a:r>
          </a:p>
          <a:p>
            <a:pPr eaLnBrk="1" hangingPunct="1"/>
            <a:r>
              <a:rPr lang="en-US" altLang="en-US" smtClean="0"/>
              <a:t>Here a </a:t>
            </a:r>
            <a:r>
              <a:rPr lang="en-US" altLang="en-US" smtClean="0">
                <a:latin typeface="Greekth" pitchFamily="18" charset="0"/>
              </a:rPr>
              <a:t>sa, </a:t>
            </a:r>
          </a:p>
          <a:p>
            <a:pPr eaLnBrk="1" hangingPunct="1"/>
            <a:r>
              <a:rPr lang="en-US" altLang="en-US" smtClean="0"/>
              <a:t>there a </a:t>
            </a:r>
            <a:r>
              <a:rPr lang="en-US" altLang="en-US" smtClean="0">
                <a:latin typeface="Greekth" pitchFamily="18" charset="0"/>
              </a:rPr>
              <a:t>sa, </a:t>
            </a:r>
          </a:p>
          <a:p>
            <a:pPr eaLnBrk="1" hangingPunct="1"/>
            <a:r>
              <a:rPr lang="en-US" altLang="en-US" smtClean="0"/>
              <a:t>everywhere a </a:t>
            </a:r>
            <a:r>
              <a:rPr lang="en-US" altLang="en-US" smtClean="0">
                <a:latin typeface="Greekth" pitchFamily="18" charset="0"/>
              </a:rPr>
              <a:t>sa,   sa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sz="2000" b="1" smtClean="0"/>
              <a:t>By Ted Hildebrandt 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en-US" sz="2000" b="1" smtClean="0">
                <a:cs typeface="Times New Roman" pitchFamily="18" charset="0"/>
              </a:rPr>
              <a:t> 2003</a:t>
            </a:r>
            <a:endParaRPr lang="en-US" altLang="en-US" sz="2000" b="1" smtClean="0"/>
          </a:p>
          <a:p>
            <a:pPr eaLnBrk="1" hangingPunct="1"/>
            <a:r>
              <a:rPr lang="en-US" altLang="en-US" sz="20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λύσομαι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όμεθα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ῃ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εσθε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εται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ονται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2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29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25801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179"/>
            <a:ext cx="83058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Singular                          Plural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12420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ἔρχομαι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ἦλθον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βλέπω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εἶδον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saw)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λέγω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εἶπον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said)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γίνομαι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ἐγενόμην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became)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γινώσκω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ἔγνων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ἔχω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ἔσχον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 I had)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λαμβάνω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ἔλαβον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εὑρίσκω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εὗρον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found)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32069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>
                <a:latin typeface="Times New Roman" pitchFamily="18" charset="0"/>
              </a:rPr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701675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Times New Roman" pitchFamily="18" charset="0"/>
              </a:rPr>
              <a:t>Introduction to First Aorists:  English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676400"/>
            <a:ext cx="8208962" cy="437991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Two ways of forming the past in English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1)  Suffixed -</a:t>
            </a:r>
            <a:r>
              <a:rPr lang="en-US" altLang="en-US" b="1" dirty="0" err="1" smtClean="0">
                <a:latin typeface="Times New Roman" pitchFamily="18" charset="0"/>
              </a:rPr>
              <a:t>ed</a:t>
            </a:r>
            <a:r>
              <a:rPr lang="en-US" altLang="en-US" b="1" dirty="0" smtClean="0">
                <a:latin typeface="Times New Roman" pitchFamily="18" charset="0"/>
              </a:rPr>
              <a:t>  --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1st Aorist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Charlie laughs.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Charlie laughed.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2)  Internal Stem change  -- 2nd Aorist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Charlie runs.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Charlie ran.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Basic 1st Aorist form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2400" b="1" dirty="0" err="1" smtClean="0">
                <a:latin typeface="Times New Roman" pitchFamily="18" charset="0"/>
              </a:rPr>
              <a:t>Augment+Verb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Stem+Tense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Formative+Secondary</a:t>
            </a:r>
            <a:r>
              <a:rPr lang="en-US" altLang="en-US" sz="2400" b="1" dirty="0" smtClean="0">
                <a:latin typeface="Times New Roman" pitchFamily="18" charset="0"/>
              </a:rPr>
              <a:t> End</a:t>
            </a:r>
          </a:p>
          <a:p>
            <a:pPr eaLnBrk="1" hangingPunct="1"/>
            <a:r>
              <a:rPr lang="en-US" altLang="en-US" sz="2800" dirty="0" smtClean="0"/>
              <a:t>   </a:t>
            </a:r>
            <a:r>
              <a:rPr lang="el-GR" altLang="en-US" sz="2800" dirty="0" smtClean="0"/>
              <a:t>ε</a:t>
            </a:r>
            <a:r>
              <a:rPr lang="en-US" altLang="en-US" sz="2800" dirty="0" smtClean="0">
                <a:latin typeface="Greekth" pitchFamily="18" charset="0"/>
              </a:rPr>
              <a:t>   +   </a:t>
            </a:r>
            <a:r>
              <a:rPr lang="el-GR" altLang="en-US" sz="2800" dirty="0" smtClean="0">
                <a:latin typeface="Greekth" pitchFamily="18" charset="0"/>
              </a:rPr>
              <a:t>λυ</a:t>
            </a:r>
            <a:r>
              <a:rPr lang="en-US" altLang="en-US" sz="2800" dirty="0" smtClean="0">
                <a:latin typeface="Greekth" pitchFamily="18" charset="0"/>
              </a:rPr>
              <a:t>     +    </a:t>
            </a:r>
            <a:r>
              <a:rPr lang="el-GR" altLang="en-US" sz="2800" dirty="0" smtClean="0">
                <a:latin typeface="Greekth" pitchFamily="18" charset="0"/>
              </a:rPr>
              <a:t>σα </a:t>
            </a:r>
            <a:r>
              <a:rPr lang="en-US" altLang="en-US" sz="2800" dirty="0" smtClean="0">
                <a:latin typeface="Greekth" pitchFamily="18" charset="0"/>
              </a:rPr>
              <a:t>  +  </a:t>
            </a:r>
            <a:r>
              <a:rPr lang="el-GR" altLang="en-US" sz="2800" dirty="0" smtClean="0">
                <a:latin typeface="Greekth" pitchFamily="18" charset="0"/>
              </a:rPr>
              <a:t>ς</a:t>
            </a:r>
            <a:r>
              <a:rPr lang="en-US" altLang="en-US" sz="2800" dirty="0" smtClean="0">
                <a:latin typeface="Greekth" pitchFamily="18" charset="0"/>
              </a:rPr>
              <a:t>   =   </a:t>
            </a:r>
            <a:r>
              <a:rPr lang="el-GR" altLang="en-US" sz="2800" dirty="0" smtClean="0">
                <a:latin typeface="Greekth" pitchFamily="18" charset="0"/>
              </a:rPr>
              <a:t>ἔλυσας </a:t>
            </a:r>
            <a:endParaRPr lang="en-US" altLang="en-US" sz="2800" dirty="0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Times New Roman" pitchFamily="18" charset="0"/>
              </a:rPr>
              <a:t>1st Aorist Active Paradigm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Times New Roman" pitchFamily="18" charset="0"/>
                <a:cs typeface="Times New Roman" panose="02020603050405020304" pitchFamily="18" charset="0"/>
              </a:rPr>
              <a:t>Singular                       Plural </a:t>
            </a:r>
          </a:p>
          <a:p>
            <a:pPr eaLnBrk="1" hangingPunct="1"/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ἔλυσα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	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ἐλύσαμεν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I loosed                                      	we loosed</a:t>
            </a:r>
          </a:p>
          <a:p>
            <a:pPr eaLnBrk="1" hangingPunct="1"/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ἔλυσας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	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ἐλύσατε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you loosed                                  	you all loosed </a:t>
            </a:r>
          </a:p>
          <a:p>
            <a:pPr eaLnBrk="1" hangingPunct="1"/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ἔλυσε(ν)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ἔλυσαν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He/she/it loosed                          	they loosed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Chant: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ἔλυσα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b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Times New Roman" pitchFamily="18" charset="0"/>
              </a:rPr>
              <a:t>1st Aorist Middle Paradigm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Singular                   	Plural </a:t>
            </a:r>
          </a:p>
          <a:p>
            <a:pPr eaLnBrk="1" hangingPunct="1"/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ἐλυσάμην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ἐλυσάμεθα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I loosed for myself               	we loosed for ourselves</a:t>
            </a:r>
          </a:p>
          <a:p>
            <a:pPr eaLnBrk="1" hangingPunct="1"/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ἐλύσω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ἐλύσασθε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you loosed for yourself           	you all loosed for yourselves</a:t>
            </a:r>
          </a:p>
          <a:p>
            <a:pPr eaLnBrk="1" hangingPunct="1"/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ἐλύσατο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	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ἐλύσαντο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s/he/it loosed for himself         	they loosed for themselves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Chant: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4000" dirty="0" smtClean="0">
                <a:latin typeface="Times New Roman" pitchFamily="18" charset="0"/>
                <a:cs typeface="Times New Roman" panose="02020603050405020304" pitchFamily="18" charset="0"/>
              </a:rPr>
              <a:t>ἐλυσάμην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b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αμεθα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ασθε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en-US" b="1" smtClean="0">
                <a:latin typeface="Times New Roman" pitchFamily="18" charset="0"/>
              </a:rPr>
              <a:t>Ending transformations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25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  <a:cs typeface="Times New Roman" panose="02020603050405020304" pitchFamily="18" charset="0"/>
              </a:rPr>
              <a:t>Velars: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smtClean="0">
                <a:latin typeface="Times New Roman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Clr>
                <a:schemeClr val="tx1"/>
              </a:buClr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ἐδίδαξα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  <a:cs typeface="Times New Roman" panose="02020603050405020304" pitchFamily="18" charset="0"/>
              </a:rPr>
              <a:t>Labials: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4000" b="1" dirty="0" smtClean="0">
                <a:latin typeface="Times New Roman" pitchFamily="18" charset="0"/>
                <a:cs typeface="Times New Roman" panose="02020603050405020304" pitchFamily="18" charset="0"/>
              </a:rPr>
              <a:t>or </a:t>
            </a:r>
            <a:r>
              <a:rPr lang="el-GR" altLang="en-US" sz="4000" b="1" dirty="0" smtClean="0">
                <a:latin typeface="Times New Roman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Clr>
                <a:schemeClr val="tx1"/>
              </a:buClr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ἔβλεψα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  <a:cs typeface="Times New Roman" panose="02020603050405020304" pitchFamily="18" charset="0"/>
              </a:rPr>
              <a:t>Dentals: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4000" b="1" dirty="0" smtClean="0">
                <a:latin typeface="Times New Roman" pitchFamily="18" charset="0"/>
                <a:cs typeface="Times New Roman" panose="02020603050405020304" pitchFamily="18" charset="0"/>
              </a:rPr>
              <a:t>or </a:t>
            </a:r>
            <a:r>
              <a:rPr lang="el-GR" altLang="en-US" sz="4000" b="1" dirty="0" smtClean="0">
                <a:latin typeface="Times New Roman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Clr>
                <a:schemeClr val="tx1"/>
              </a:buClr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ἔπεισα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(from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πείθω</a:t>
            </a:r>
            <a:r>
              <a:rPr lang="en-US" alt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)  (I persuaded)</a:t>
            </a:r>
          </a:p>
          <a:p>
            <a:pPr>
              <a:spcBef>
                <a:spcPct val="0"/>
              </a:spcBef>
            </a:pPr>
            <a:r>
              <a:rPr lang="en-US" altLang="en-US" sz="4000" b="1" dirty="0" err="1" smtClean="0">
                <a:latin typeface="Times New Roman" pitchFamily="18" charset="0"/>
                <a:cs typeface="Times New Roman" panose="02020603050405020304" pitchFamily="18" charset="0"/>
              </a:rPr>
              <a:t>Lemoners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smtClean="0">
                <a:latin typeface="Times New Roman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___</a:t>
            </a:r>
          </a:p>
          <a:p>
            <a:pPr lvl="1">
              <a:spcBef>
                <a:spcPct val="0"/>
              </a:spcBef>
              <a:buClr>
                <a:schemeClr val="tx1"/>
              </a:buClr>
            </a:pPr>
            <a:r>
              <a:rPr lang="en-US" altLang="en-US" sz="3600" dirty="0" smtClean="0">
                <a:latin typeface="Times New Roman" pitchFamily="18" charset="0"/>
                <a:cs typeface="Times New Roman" panose="02020603050405020304" pitchFamily="18" charset="0"/>
              </a:rPr>
              <a:t>Sigma dropped and vowel lengthened: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ἔμεινα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/>
          <a:lstStyle/>
          <a:p>
            <a:r>
              <a:rPr lang="en-US" altLang="en-US" b="1" smtClean="0">
                <a:latin typeface="Times New Roman" pitchFamily="18" charset="0"/>
              </a:rPr>
              <a:t>First Aorist Verbs List:</a:t>
            </a:r>
            <a:r>
              <a:rPr lang="en-US" altLang="en-US" sz="5400" smtClean="0"/>
              <a:t>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ἤκουσα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(I heard) </a:t>
            </a:r>
          </a:p>
          <a:p>
            <a:pPr>
              <a:spcBef>
                <a:spcPct val="0"/>
              </a:spcBef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ἀπέστειλα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 sent) </a:t>
            </a:r>
          </a:p>
          <a:p>
            <a:pPr>
              <a:spcBef>
                <a:spcPct val="0"/>
              </a:spcBef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ἔβλεψα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(I saw) </a:t>
            </a:r>
          </a:p>
          <a:p>
            <a:pPr>
              <a:spcBef>
                <a:spcPct val="0"/>
              </a:spcBef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ἔγραψα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(I wrote) </a:t>
            </a:r>
          </a:p>
          <a:p>
            <a:pPr>
              <a:spcBef>
                <a:spcPct val="0"/>
              </a:spcBef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ἐδίδαξα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(I taught) </a:t>
            </a:r>
          </a:p>
          <a:p>
            <a:pPr>
              <a:spcBef>
                <a:spcPct val="0"/>
              </a:spcBef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ἐπίστευσα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 believed)</a:t>
            </a:r>
          </a:p>
          <a:p>
            <a:pPr>
              <a:spcBef>
                <a:spcPct val="0"/>
              </a:spcBef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ἠθέηλσα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 wished)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5825"/>
            <a:ext cx="7772400" cy="701675"/>
          </a:xfrm>
        </p:spPr>
        <p:txBody>
          <a:bodyPr/>
          <a:lstStyle/>
          <a:p>
            <a:r>
              <a:rPr lang="en-US" altLang="en-US" sz="4000" b="1" smtClean="0">
                <a:latin typeface="Times New Roman" pitchFamily="18" charset="0"/>
              </a:rPr>
              <a:t>First Aorist Verbs List 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1732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--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ἔμεινα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(I remained)</a:t>
            </a:r>
          </a:p>
          <a:p>
            <a:pPr>
              <a:spcBef>
                <a:spcPct val="0"/>
              </a:spcBef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--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ἔκρινα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 judged)</a:t>
            </a:r>
          </a:p>
          <a:p>
            <a:pPr>
              <a:spcBef>
                <a:spcPct val="0"/>
              </a:spcBef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--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ἔσωσα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 saved)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>
                <a:latin typeface="Times New Roman" pitchFamily="18" charset="0"/>
              </a:rPr>
              <a:t> Chapter 15  Vocabulary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chemeClr val="tx1"/>
              </a:buClr>
            </a:pPr>
            <a:r>
              <a:rPr lang="en-US" altLang="en-US" sz="3600" b="1" dirty="0" smtClean="0">
                <a:latin typeface="Times New Roman" pitchFamily="18" charset="0"/>
              </a:rPr>
              <a:t>                                        other </a:t>
            </a:r>
          </a:p>
        </p:txBody>
      </p:sp>
      <p:pic>
        <p:nvPicPr>
          <p:cNvPr id="28676" name="Picture 4" descr="VocabCh15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3479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1" smtClean="0">
                <a:latin typeface="Times New Roman" pitchFamily="18" charset="0"/>
              </a:rPr>
              <a:t>Chapter 15  </a:t>
            </a:r>
            <a:r>
              <a:rPr lang="en-US" altLang="en-US" sz="4000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</a:rPr>
              <a:t>                                    bread</a:t>
            </a:r>
            <a:r>
              <a:rPr lang="en-US" altLang="en-US" sz="4000" dirty="0" smtClean="0"/>
              <a:t> </a:t>
            </a:r>
          </a:p>
        </p:txBody>
      </p:sp>
      <p:pic>
        <p:nvPicPr>
          <p:cNvPr id="29700" name="Picture 4" descr="VocabCh15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3962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1" smtClean="0">
                <a:latin typeface="Times New Roman" pitchFamily="18" charset="0"/>
              </a:rPr>
              <a:t>Chapter 15  </a:t>
            </a:r>
            <a:r>
              <a:rPr lang="en-US" altLang="en-US" sz="4000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</a:rPr>
              <a:t>                                 it is necessary</a:t>
            </a:r>
          </a:p>
        </p:txBody>
      </p:sp>
      <p:pic>
        <p:nvPicPr>
          <p:cNvPr id="30724" name="Picture 4" descr="VocabCh15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380047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πίστεσι(ν)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025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1" smtClean="0">
                <a:latin typeface="Times New Roman" pitchFamily="18" charset="0"/>
              </a:rPr>
              <a:t>Chapter 15  </a:t>
            </a:r>
            <a:r>
              <a:rPr lang="en-US" altLang="en-US" sz="4000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</a:rPr>
              <a:t>                                authority </a:t>
            </a:r>
          </a:p>
        </p:txBody>
      </p:sp>
      <p:pic>
        <p:nvPicPr>
          <p:cNvPr id="31748" name="Picture 4" descr="VocabCh15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2971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1" smtClean="0">
                <a:latin typeface="Times New Roman" pitchFamily="18" charset="0"/>
              </a:rPr>
              <a:t>Chapter 15  </a:t>
            </a:r>
            <a:r>
              <a:rPr lang="en-US" altLang="en-US" sz="4000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</a:rPr>
              <a:t>                                     different </a:t>
            </a:r>
          </a:p>
        </p:txBody>
      </p:sp>
      <p:pic>
        <p:nvPicPr>
          <p:cNvPr id="32772" name="Picture 4" descr="VocabCh15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41910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>
                <a:latin typeface="Times New Roman" pitchFamily="18" charset="0"/>
              </a:rPr>
              <a:t>Chapter 15  </a:t>
            </a:r>
            <a:r>
              <a:rPr lang="en-US" altLang="en-US" sz="4000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830388"/>
            <a:ext cx="7769225" cy="50276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</a:rPr>
              <a:t>                                 yet, still </a:t>
            </a:r>
          </a:p>
        </p:txBody>
      </p:sp>
      <p:pic>
        <p:nvPicPr>
          <p:cNvPr id="33796" name="Picture 4" descr="VocabCh15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364807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1" smtClean="0">
                <a:latin typeface="Times New Roman" pitchFamily="18" charset="0"/>
              </a:rPr>
              <a:t>Chapter 15  </a:t>
            </a:r>
            <a:r>
              <a:rPr lang="en-US" altLang="en-US" sz="4000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</a:rPr>
              <a:t>                                        eye</a:t>
            </a:r>
            <a:r>
              <a:rPr lang="en-US" altLang="en-US" sz="3600" dirty="0" smtClean="0"/>
              <a:t> </a:t>
            </a:r>
          </a:p>
        </p:txBody>
      </p:sp>
      <p:pic>
        <p:nvPicPr>
          <p:cNvPr id="34820" name="Picture 4" descr="VocabCh15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43434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1" smtClean="0">
                <a:latin typeface="Times New Roman" pitchFamily="18" charset="0"/>
              </a:rPr>
              <a:t>Chapter 15  </a:t>
            </a:r>
            <a:r>
              <a:rPr lang="en-US" altLang="en-US" sz="4000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</a:rPr>
              <a:t>                                     child </a:t>
            </a:r>
          </a:p>
        </p:txBody>
      </p:sp>
      <p:pic>
        <p:nvPicPr>
          <p:cNvPr id="35844" name="Picture 4" descr="VocabCh15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1" smtClean="0">
                <a:latin typeface="Times New Roman" pitchFamily="18" charset="0"/>
              </a:rPr>
              <a:t>Chapter 15  </a:t>
            </a:r>
            <a:r>
              <a:rPr lang="en-US" altLang="en-US" sz="4000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</a:rPr>
              <a:t>                                     place </a:t>
            </a:r>
          </a:p>
        </p:txBody>
      </p:sp>
      <p:pic>
        <p:nvPicPr>
          <p:cNvPr id="36868" name="Picture 4" descr="VocabCh15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2667000"/>
            <a:ext cx="39544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1" smtClean="0">
                <a:latin typeface="Times New Roman" pitchFamily="18" charset="0"/>
              </a:rPr>
              <a:t>Chapter 15  </a:t>
            </a:r>
            <a:r>
              <a:rPr lang="en-US" altLang="en-US" sz="4000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Times New Roman" pitchFamily="18" charset="0"/>
              </a:rPr>
              <a:t>                                     light </a:t>
            </a:r>
            <a:r>
              <a:rPr lang="en-US" altLang="en-US" sz="3600" dirty="0" smtClean="0"/>
              <a:t> </a:t>
            </a:r>
          </a:p>
        </p:txBody>
      </p:sp>
      <p:pic>
        <p:nvPicPr>
          <p:cNvPr id="37892" name="Picture 4" descr="VocabCh15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41148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Quick 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29030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λύω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λύεις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λύετε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λύουσι(ν)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4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13010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6915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The "is" verb PAI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ἐσμέν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εἶ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ἐστέ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εἰσί(ν)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551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20063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6211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02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10231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82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502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16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442"/>
            <a:ext cx="7772400" cy="769441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038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857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08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30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14758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3014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2837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4347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39769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67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7573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b="1" dirty="0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σύ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ἡμεῖς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ἡμῶν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μοι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ἡμάς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αὐτη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19148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20789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379"/>
            <a:ext cx="83820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6073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4255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621</TotalTime>
  <Words>1613</Words>
  <Application>Microsoft Office PowerPoint</Application>
  <PresentationFormat>On-screen Show (4:3)</PresentationFormat>
  <Paragraphs>524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Network Blitz</vt:lpstr>
      <vt:lpstr>Mastering NT Greek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 Person Personal Pronoun Chant</vt:lpstr>
      <vt:lpstr>Second Aorist Active Chant</vt:lpstr>
      <vt:lpstr>Second Aorist Middle Chant</vt:lpstr>
      <vt:lpstr>Aorist Stem Changes -- 8 to know</vt:lpstr>
      <vt:lpstr>Rapping the Lord’s Prayer</vt:lpstr>
      <vt:lpstr>Rapping the Lord’s Prayer</vt:lpstr>
      <vt:lpstr>Introduction to First Aorists:  English</vt:lpstr>
      <vt:lpstr>Basic 1st Aorist form</vt:lpstr>
      <vt:lpstr>1st Aorist Active Paradigm </vt:lpstr>
      <vt:lpstr>1st Aorist Middle Paradigm </vt:lpstr>
      <vt:lpstr>Ending transformations</vt:lpstr>
      <vt:lpstr>First Aorist Verbs List:  </vt:lpstr>
      <vt:lpstr>First Aorist Verbs List (cont.)</vt:lpstr>
      <vt:lpstr> Chapter 15  Vocabulary</vt:lpstr>
      <vt:lpstr>Chapter 15  Vocabulary</vt:lpstr>
      <vt:lpstr>Chapter 15  Vocabulary</vt:lpstr>
      <vt:lpstr>Chapter 15  Vocabulary</vt:lpstr>
      <vt:lpstr>Chapter 15  Vocabulary</vt:lpstr>
      <vt:lpstr>Chapter 15  Vocabulary</vt:lpstr>
      <vt:lpstr>Chapter 15  Vocabulary</vt:lpstr>
      <vt:lpstr>Chapter 15  Vocabulary</vt:lpstr>
      <vt:lpstr>Chapter 15  Vocabulary</vt:lpstr>
      <vt:lpstr>Chapter 15  Vocabulary</vt:lpstr>
      <vt:lpstr>Quick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Aorist:  Re-entering the past</dc:title>
  <dc:creator>Ted Hildebrandt</dc:creator>
  <cp:lastModifiedBy>User</cp:lastModifiedBy>
  <cp:revision>47</cp:revision>
  <dcterms:created xsi:type="dcterms:W3CDTF">2001-10-29T00:54:43Z</dcterms:created>
  <dcterms:modified xsi:type="dcterms:W3CDTF">2015-11-16T16:25:21Z</dcterms:modified>
</cp:coreProperties>
</file>